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57"/>
  </p:notesMasterIdLst>
  <p:sldIdLst>
    <p:sldId id="256" r:id="rId2"/>
    <p:sldId id="383" r:id="rId3"/>
    <p:sldId id="384" r:id="rId4"/>
    <p:sldId id="412" r:id="rId5"/>
    <p:sldId id="409" r:id="rId6"/>
    <p:sldId id="392" r:id="rId7"/>
    <p:sldId id="258" r:id="rId8"/>
    <p:sldId id="259" r:id="rId9"/>
    <p:sldId id="260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385" r:id="rId19"/>
    <p:sldId id="395" r:id="rId20"/>
    <p:sldId id="272" r:id="rId21"/>
    <p:sldId id="273" r:id="rId22"/>
    <p:sldId id="269" r:id="rId23"/>
    <p:sldId id="270" r:id="rId24"/>
    <p:sldId id="257" r:id="rId25"/>
    <p:sldId id="381" r:id="rId26"/>
    <p:sldId id="274" r:id="rId27"/>
    <p:sldId id="275" r:id="rId28"/>
    <p:sldId id="377" r:id="rId29"/>
    <p:sldId id="276" r:id="rId30"/>
    <p:sldId id="378" r:id="rId31"/>
    <p:sldId id="379" r:id="rId32"/>
    <p:sldId id="380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382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75" r:id="rId52"/>
    <p:sldId id="355" r:id="rId53"/>
    <p:sldId id="294" r:id="rId54"/>
    <p:sldId id="413" r:id="rId55"/>
    <p:sldId id="37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169" autoAdjust="0"/>
    <p:restoredTop sz="94660"/>
  </p:normalViewPr>
  <p:slideViewPr>
    <p:cSldViewPr snapToGrid="0">
      <p:cViewPr>
        <p:scale>
          <a:sx n="67" d="100"/>
          <a:sy n="67" d="100"/>
        </p:scale>
        <p:origin x="-2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816769825159979E-2"/>
          <c:y val="2.9064486830154404E-2"/>
          <c:w val="0.92291180860115829"/>
          <c:h val="0.792648916160684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Skill!$B$1</c:f>
              <c:strCache>
                <c:ptCount val="1"/>
                <c:pt idx="0">
                  <c:v>Advanced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Skill!$A$2:$A$9</c:f>
              <c:strCache>
                <c:ptCount val="8"/>
                <c:pt idx="0">
                  <c:v>Comfortable</c:v>
                </c:pt>
                <c:pt idx="1">
                  <c:v>R Skill Level</c:v>
                </c:pt>
                <c:pt idx="2">
                  <c:v>Exporting</c:v>
                </c:pt>
                <c:pt idx="3">
                  <c:v>Merging</c:v>
                </c:pt>
                <c:pt idx="4">
                  <c:v>Summarizing</c:v>
                </c:pt>
                <c:pt idx="5">
                  <c:v>Transforming</c:v>
                </c:pt>
                <c:pt idx="6">
                  <c:v>Maps</c:v>
                </c:pt>
                <c:pt idx="7">
                  <c:v>Functions</c:v>
                </c:pt>
              </c:strCache>
            </c:strRef>
          </c:cat>
          <c:val>
            <c:numRef>
              <c:f>Skill!$B$2:$B$9</c:f>
              <c:numCache>
                <c:formatCode>General</c:formatCode>
                <c:ptCount val="8"/>
                <c:pt idx="0">
                  <c:v>10</c:v>
                </c:pt>
                <c:pt idx="1">
                  <c:v>10</c:v>
                </c:pt>
                <c:pt idx="2">
                  <c:v>8</c:v>
                </c:pt>
                <c:pt idx="3">
                  <c:v>5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EC-4D30-8A99-4B91B46CF654}"/>
            </c:ext>
          </c:extLst>
        </c:ser>
        <c:ser>
          <c:idx val="1"/>
          <c:order val="1"/>
          <c:tx>
            <c:strRef>
              <c:f>Skill!$C$1</c:f>
              <c:strCache>
                <c:ptCount val="1"/>
                <c:pt idx="0">
                  <c:v>Confident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Skill!$A$2:$A$9</c:f>
              <c:strCache>
                <c:ptCount val="8"/>
                <c:pt idx="0">
                  <c:v>Comfortable</c:v>
                </c:pt>
                <c:pt idx="1">
                  <c:v>R Skill Level</c:v>
                </c:pt>
                <c:pt idx="2">
                  <c:v>Exporting</c:v>
                </c:pt>
                <c:pt idx="3">
                  <c:v>Merging</c:v>
                </c:pt>
                <c:pt idx="4">
                  <c:v>Summarizing</c:v>
                </c:pt>
                <c:pt idx="5">
                  <c:v>Transforming</c:v>
                </c:pt>
                <c:pt idx="6">
                  <c:v>Maps</c:v>
                </c:pt>
                <c:pt idx="7">
                  <c:v>Functions</c:v>
                </c:pt>
              </c:strCache>
            </c:strRef>
          </c:cat>
          <c:val>
            <c:numRef>
              <c:f>Skill!$C$2:$C$9</c:f>
              <c:numCache>
                <c:formatCode>General</c:formatCode>
                <c:ptCount val="8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10</c:v>
                </c:pt>
                <c:pt idx="4">
                  <c:v>7</c:v>
                </c:pt>
                <c:pt idx="5">
                  <c:v>5</c:v>
                </c:pt>
                <c:pt idx="6">
                  <c:v>9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EC-4D30-8A99-4B91B46CF654}"/>
            </c:ext>
          </c:extLst>
        </c:ser>
        <c:ser>
          <c:idx val="2"/>
          <c:order val="2"/>
          <c:tx>
            <c:strRef>
              <c:f>Skill!$D$1</c:f>
              <c:strCache>
                <c:ptCount val="1"/>
                <c:pt idx="0">
                  <c:v>Beginner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Skill!$A$2:$A$9</c:f>
              <c:strCache>
                <c:ptCount val="8"/>
                <c:pt idx="0">
                  <c:v>Comfortable</c:v>
                </c:pt>
                <c:pt idx="1">
                  <c:v>R Skill Level</c:v>
                </c:pt>
                <c:pt idx="2">
                  <c:v>Exporting</c:v>
                </c:pt>
                <c:pt idx="3">
                  <c:v>Merging</c:v>
                </c:pt>
                <c:pt idx="4">
                  <c:v>Summarizing</c:v>
                </c:pt>
                <c:pt idx="5">
                  <c:v>Transforming</c:v>
                </c:pt>
                <c:pt idx="6">
                  <c:v>Maps</c:v>
                </c:pt>
                <c:pt idx="7">
                  <c:v>Functions</c:v>
                </c:pt>
              </c:strCache>
            </c:strRef>
          </c:cat>
          <c:val>
            <c:numRef>
              <c:f>Skill!$D$2:$D$9</c:f>
              <c:numCache>
                <c:formatCode>General</c:formatCode>
                <c:ptCount val="8"/>
                <c:pt idx="0">
                  <c:v>14</c:v>
                </c:pt>
                <c:pt idx="1">
                  <c:v>9</c:v>
                </c:pt>
                <c:pt idx="2">
                  <c:v>11</c:v>
                </c:pt>
                <c:pt idx="3">
                  <c:v>9</c:v>
                </c:pt>
                <c:pt idx="4">
                  <c:v>13</c:v>
                </c:pt>
                <c:pt idx="5">
                  <c:v>13</c:v>
                </c:pt>
                <c:pt idx="6">
                  <c:v>12</c:v>
                </c:pt>
                <c:pt idx="7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EC-4D30-8A99-4B91B46CF654}"/>
            </c:ext>
          </c:extLst>
        </c:ser>
        <c:ser>
          <c:idx val="3"/>
          <c:order val="3"/>
          <c:tx>
            <c:strRef>
              <c:f>Skill!$E$1</c:f>
              <c:strCache>
                <c:ptCount val="1"/>
                <c:pt idx="0">
                  <c:v>Opened, but not sure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Skill!$A$2:$A$9</c:f>
              <c:strCache>
                <c:ptCount val="8"/>
                <c:pt idx="0">
                  <c:v>Comfortable</c:v>
                </c:pt>
                <c:pt idx="1">
                  <c:v>R Skill Level</c:v>
                </c:pt>
                <c:pt idx="2">
                  <c:v>Exporting</c:v>
                </c:pt>
                <c:pt idx="3">
                  <c:v>Merging</c:v>
                </c:pt>
                <c:pt idx="4">
                  <c:v>Summarizing</c:v>
                </c:pt>
                <c:pt idx="5">
                  <c:v>Transforming</c:v>
                </c:pt>
                <c:pt idx="6">
                  <c:v>Maps</c:v>
                </c:pt>
                <c:pt idx="7">
                  <c:v>Functions</c:v>
                </c:pt>
              </c:strCache>
            </c:strRef>
          </c:cat>
          <c:val>
            <c:numRef>
              <c:f>Skill!$E$2:$E$9</c:f>
              <c:numCache>
                <c:formatCode>General</c:formatCode>
                <c:ptCount val="8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EC-4D30-8A99-4B91B46CF654}"/>
            </c:ext>
          </c:extLst>
        </c:ser>
        <c:ser>
          <c:idx val="4"/>
          <c:order val="4"/>
          <c:tx>
            <c:strRef>
              <c:f>Skill!$F$1</c:f>
              <c:strCache>
                <c:ptCount val="1"/>
                <c:pt idx="0">
                  <c:v>Haven't opened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Skill!$A$2:$A$9</c:f>
              <c:strCache>
                <c:ptCount val="8"/>
                <c:pt idx="0">
                  <c:v>Comfortable</c:v>
                </c:pt>
                <c:pt idx="1">
                  <c:v>R Skill Level</c:v>
                </c:pt>
                <c:pt idx="2">
                  <c:v>Exporting</c:v>
                </c:pt>
                <c:pt idx="3">
                  <c:v>Merging</c:v>
                </c:pt>
                <c:pt idx="4">
                  <c:v>Summarizing</c:v>
                </c:pt>
                <c:pt idx="5">
                  <c:v>Transforming</c:v>
                </c:pt>
                <c:pt idx="6">
                  <c:v>Maps</c:v>
                </c:pt>
                <c:pt idx="7">
                  <c:v>Functions</c:v>
                </c:pt>
              </c:strCache>
            </c:strRef>
          </c:cat>
          <c:val>
            <c:numRef>
              <c:f>Skill!$F$2:$F$9</c:f>
              <c:numCache>
                <c:formatCode>General</c:formatCode>
                <c:ptCount val="8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C-4D30-8A99-4B91B46CF654}"/>
            </c:ext>
          </c:extLst>
        </c:ser>
        <c:ser>
          <c:idx val="5"/>
          <c:order val="5"/>
          <c:tx>
            <c:strRef>
              <c:f>Skill!$G$1</c:f>
              <c:strCache>
                <c:ptCount val="1"/>
                <c:pt idx="0">
                  <c:v>Don’t know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Skill!$A$2:$A$9</c:f>
              <c:strCache>
                <c:ptCount val="8"/>
                <c:pt idx="0">
                  <c:v>Comfortable</c:v>
                </c:pt>
                <c:pt idx="1">
                  <c:v>R Skill Level</c:v>
                </c:pt>
                <c:pt idx="2">
                  <c:v>Exporting</c:v>
                </c:pt>
                <c:pt idx="3">
                  <c:v>Merging</c:v>
                </c:pt>
                <c:pt idx="4">
                  <c:v>Summarizing</c:v>
                </c:pt>
                <c:pt idx="5">
                  <c:v>Transforming</c:v>
                </c:pt>
                <c:pt idx="6">
                  <c:v>Maps</c:v>
                </c:pt>
                <c:pt idx="7">
                  <c:v>Functions</c:v>
                </c:pt>
              </c:strCache>
            </c:strRef>
          </c:cat>
          <c:val>
            <c:numRef>
              <c:f>Skill!$G$2:$G$9</c:f>
              <c:numCache>
                <c:formatCode>General</c:formatCode>
                <c:ptCount val="8"/>
                <c:pt idx="1">
                  <c:v>7</c:v>
                </c:pt>
                <c:pt idx="2">
                  <c:v>6</c:v>
                </c:pt>
                <c:pt idx="3">
                  <c:v>7</c:v>
                </c:pt>
                <c:pt idx="4">
                  <c:v>6</c:v>
                </c:pt>
                <c:pt idx="5">
                  <c:v>8</c:v>
                </c:pt>
                <c:pt idx="6">
                  <c:v>7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1EC-4D30-8A99-4B91B46CF6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5083680"/>
        <c:axId val="1209731680"/>
      </c:barChart>
      <c:catAx>
        <c:axId val="120508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731680"/>
        <c:crosses val="autoZero"/>
        <c:auto val="1"/>
        <c:lblAlgn val="ctr"/>
        <c:lblOffset val="100"/>
        <c:noMultiLvlLbl val="0"/>
      </c:catAx>
      <c:valAx>
        <c:axId val="120973168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08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091-4551-B08C-AB37A2F378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91-4551-B08C-AB37A2F378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91-4551-B08C-AB37A2F378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091-4551-B08C-AB37A2F378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091-4551-B08C-AB37A2F3786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B091-4551-B08C-AB37A2F378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Sheet2!$A$2:$A$7</c:f>
              <c:strCache>
                <c:ptCount val="6"/>
                <c:pt idx="0">
                  <c:v>Excel</c:v>
                </c:pt>
                <c:pt idx="1">
                  <c:v>Python</c:v>
                </c:pt>
                <c:pt idx="2">
                  <c:v>Tableau</c:v>
                </c:pt>
                <c:pt idx="3">
                  <c:v>PowerBI</c:v>
                </c:pt>
                <c:pt idx="4">
                  <c:v>SAS</c:v>
                </c:pt>
                <c:pt idx="5">
                  <c:v>STATA</c:v>
                </c:pt>
              </c:strCache>
            </c:strRef>
          </c:cat>
          <c:val>
            <c:numRef>
              <c:f>Sheet2!$B$2:$B$7</c:f>
              <c:numCache>
                <c:formatCode>General</c:formatCode>
                <c:ptCount val="6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6</c:v>
                </c:pt>
                <c:pt idx="4">
                  <c:v>6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091-4551-B08C-AB37A2F3786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7CB08-73F5-4F08-8A08-3BC7AF5DB97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4D45F-8F51-4783-8362-A1D73E173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3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64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2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98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78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95E9-65EA-4748-BD34-028F7AD03B9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470E-EED3-4AEA-9158-C184E1DEA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95E9-65EA-4748-BD34-028F7AD03B9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470E-EED3-4AEA-9158-C184E1DEA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6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95E9-65EA-4748-BD34-028F7AD03B9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470E-EED3-4AEA-9158-C184E1DEA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15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95E9-65EA-4748-BD34-028F7AD03B9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470E-EED3-4AEA-9158-C184E1DEA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4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95E9-65EA-4748-BD34-028F7AD03B9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470E-EED3-4AEA-9158-C184E1DEA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5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95E9-65EA-4748-BD34-028F7AD03B9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470E-EED3-4AEA-9158-C184E1DEA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95E9-65EA-4748-BD34-028F7AD03B9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470E-EED3-4AEA-9158-C184E1DEA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6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95E9-65EA-4748-BD34-028F7AD03B9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470E-EED3-4AEA-9158-C184E1DEA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95E9-65EA-4748-BD34-028F7AD03B9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470E-EED3-4AEA-9158-C184E1DEA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C95E9-65EA-4748-BD34-028F7AD03B96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3470E-EED3-4AEA-9158-C184E1DEAF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526274" y="972094"/>
            <a:ext cx="7128803" cy="4562475"/>
          </a:xfrm>
          <a:prstGeom prst="rect">
            <a:avLst/>
          </a:prstGeom>
          <a:blipFill dpi="0" rotWithShape="1">
            <a:blip r:embed="rId11">
              <a:alphaModFix amt="25000"/>
              <a:extLst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7" y="6176963"/>
            <a:ext cx="650882" cy="5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0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ssesadler.com/post/excel-vs-r/" TargetMode="External"/><Relationship Id="rId4" Type="http://schemas.openxmlformats.org/officeDocument/2006/relationships/hyperlink" Target="http://rex-analytics.com/things-live-r-r-excel-user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dplyr.tidyverse.org/reference/select.html" TargetMode="External"/><Relationship Id="rId2" Type="http://schemas.openxmlformats.org/officeDocument/2006/relationships/hyperlink" Target="http://dplyr.tidyverse.org/reference/mut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plyr.tidyverse.org/reference/arrange.html" TargetMode="External"/><Relationship Id="rId5" Type="http://schemas.openxmlformats.org/officeDocument/2006/relationships/hyperlink" Target="http://dplyr.tidyverse.org/reference/summarise.html" TargetMode="External"/><Relationship Id="rId4" Type="http://schemas.openxmlformats.org/officeDocument/2006/relationships/hyperlink" Target="http://dplyr.tidyverse.org/reference/filter.html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x.org/course/explore-statistics-r-kix-kiexplorx-0#.U7reOf6HaR8" TargetMode="External"/><Relationship Id="rId3" Type="http://schemas.openxmlformats.org/officeDocument/2006/relationships/hyperlink" Target="http://www.r-bloggers.com/" TargetMode="External"/><Relationship Id="rId7" Type="http://schemas.openxmlformats.org/officeDocument/2006/relationships/hyperlink" Target="https://www.datacamp.com/courses/free-introduction-to-r" TargetMode="External"/><Relationship Id="rId2" Type="http://schemas.openxmlformats.org/officeDocument/2006/relationships/hyperlink" Target="https://www.rdocumentati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lowingdata.com/2012/12/17/getting-started-with-charts-in-r/" TargetMode="External"/><Relationship Id="rId5" Type="http://schemas.openxmlformats.org/officeDocument/2006/relationships/hyperlink" Target="http://www.r-statistics.com/" TargetMode="External"/><Relationship Id="rId4" Type="http://schemas.openxmlformats.org/officeDocument/2006/relationships/hyperlink" Target="http://www.r4stat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D210BF-A606-4642-B4C9-B809A385A691}"/>
              </a:ext>
            </a:extLst>
          </p:cNvPr>
          <p:cNvSpPr txBox="1">
            <a:spLocks/>
          </p:cNvSpPr>
          <p:nvPr/>
        </p:nvSpPr>
        <p:spPr>
          <a:xfrm>
            <a:off x="1370693" y="1769540"/>
            <a:ext cx="944003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R Training	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5C668A-66CB-412C-A06E-E24ED05C2A85}"/>
              </a:ext>
            </a:extLst>
          </p:cNvPr>
          <p:cNvSpPr txBox="1">
            <a:spLocks/>
          </p:cNvSpPr>
          <p:nvPr/>
        </p:nvSpPr>
        <p:spPr>
          <a:xfrm>
            <a:off x="1370693" y="3598339"/>
            <a:ext cx="9440034" cy="1049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 you ready?</a:t>
            </a:r>
          </a:p>
        </p:txBody>
      </p:sp>
      <p:pic>
        <p:nvPicPr>
          <p:cNvPr id="6" name="Picture 8" descr="Image result for r software logo">
            <a:extLst>
              <a:ext uri="{FF2B5EF4-FFF2-40B4-BE49-F238E27FC236}">
                <a16:creationId xmlns:a16="http://schemas.microsoft.com/office/drawing/2014/main" id="{E269EEB3-1D69-4ADF-8418-94DB5986D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81" y="3598339"/>
            <a:ext cx="725129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5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2371-D419-49AC-9F9E-49489554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Scientist Control 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A6ED87-DB07-4D98-8617-3D4667881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945136" y="1766888"/>
            <a:ext cx="84922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9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1B60-933A-4401-A4B0-0364DAC2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 every job there is a tool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FB7F7C-AE13-4696-960A-321BACC7E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041892" y="1731963"/>
            <a:ext cx="10108216" cy="45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1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1B60-933A-4401-A4B0-0364DAC2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 every job there is a tool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35D20-9B10-4F43-89F5-A3B2B353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913795" y="1426566"/>
            <a:ext cx="10585477" cy="44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4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56DD-861E-4B2F-957D-618D3125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vs human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BD6A45-0C87-412D-86BF-D0435B652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03639" y="1690688"/>
            <a:ext cx="7492785" cy="44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4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0CCB-1CAE-409A-B842-7E292473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to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A998EB-000F-4368-BC5F-A9E728FF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478204" y="1731963"/>
            <a:ext cx="9226066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3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6DE6-77BE-4021-AE98-61C55137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Uses of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12ECF5-5FA7-4FAA-A8F7-F18AF3430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80304" y="1824727"/>
            <a:ext cx="9620744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28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B113-3001-4385-BF80-51F57ECE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Formats R can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2CCB41-9FAE-4285-ADE9-3BF71402A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16493" y="1741488"/>
            <a:ext cx="9748365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46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E8A6-5B16-4543-9DA7-B1E1D1C5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 vs. Excel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2CF07A-56C1-4630-8F11-D17B977E2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47750" y="1690688"/>
            <a:ext cx="9798830" cy="455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11F0-6CAD-45F9-8AE5-BF21ABEF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Pre-assessment – analytical tools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CCA472-480F-49AB-81DC-AD5E8DE64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3562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2611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R/RStudio and Excel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446519"/>
            <a:ext cx="365760" cy="36576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20EF26-1E39-4F64-8236-ED355D80695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 descr="R-excel-graph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1219941"/>
            <a:ext cx="7428584" cy="50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19350" y="6165948"/>
            <a:ext cx="798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http://rex-analytics.com/things-live-r-r-excel-users/</a:t>
            </a:r>
            <a:endParaRPr lang="en-US" dirty="0"/>
          </a:p>
          <a:p>
            <a:r>
              <a:rPr lang="en-US" dirty="0">
                <a:hlinkClick r:id="rId5"/>
              </a:rPr>
              <a:t>https://www.jessesadler.com/post/excel-vs-r/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2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DD7FEE-89D0-4D41-B820-53B4A331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E816CE-CC3E-4D02-ABC4-3191572E4C2E}"/>
              </a:ext>
            </a:extLst>
          </p:cNvPr>
          <p:cNvGrpSpPr/>
          <p:nvPr/>
        </p:nvGrpSpPr>
        <p:grpSpPr>
          <a:xfrm>
            <a:off x="2836814" y="1795463"/>
            <a:ext cx="5973811" cy="4424362"/>
            <a:chOff x="1112375" y="1100628"/>
            <a:chExt cx="6785071" cy="4953000"/>
          </a:xfrm>
        </p:grpSpPr>
        <p:pic>
          <p:nvPicPr>
            <p:cNvPr id="6" name="Picture 2" descr="Image result for data management meme">
              <a:extLst>
                <a:ext uri="{FF2B5EF4-FFF2-40B4-BE49-F238E27FC236}">
                  <a16:creationId xmlns:a16="http://schemas.microsoft.com/office/drawing/2014/main" id="{CE288FEC-F9F7-4921-86D7-EDE15A591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446" y="1100628"/>
              <a:ext cx="66040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mage result for what is tidy data">
              <a:extLst>
                <a:ext uri="{FF2B5EF4-FFF2-40B4-BE49-F238E27FC236}">
                  <a16:creationId xmlns:a16="http://schemas.microsoft.com/office/drawing/2014/main" id="{71D88DA5-1E7C-40B1-8842-44CF341BA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3193">
              <a:off x="1982392" y="2292709"/>
              <a:ext cx="1154033" cy="891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Image result for Rstudio">
              <a:extLst>
                <a:ext uri="{FF2B5EF4-FFF2-40B4-BE49-F238E27FC236}">
                  <a16:creationId xmlns:a16="http://schemas.microsoft.com/office/drawing/2014/main" id="{BA998D54-FCE2-42A2-AF0C-26AD626588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84813">
              <a:off x="3045589" y="3581842"/>
              <a:ext cx="931230" cy="775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arrange dplyr">
              <a:extLst>
                <a:ext uri="{FF2B5EF4-FFF2-40B4-BE49-F238E27FC236}">
                  <a16:creationId xmlns:a16="http://schemas.microsoft.com/office/drawing/2014/main" id="{0FDC3DCE-40ED-4C67-BBDA-48A324A94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22018">
              <a:off x="1112375" y="3536019"/>
              <a:ext cx="924643" cy="866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11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E01C-5E99-4EBC-9FB9-8E1F49A1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Visualizations in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18C1D8-5F2D-4A51-B124-14F731FA3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5599" y="1769159"/>
            <a:ext cx="9754101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65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EEB2-F40C-41AA-A7FD-56A771FE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 vs. 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FD8BAA-5910-4207-97F2-FBE8F4DD4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130045" y="1867596"/>
            <a:ext cx="9931910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35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E4611-A526-497C-8CB4-1274DFE8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/>
              <a:t>R</a:t>
            </a:r>
            <a:r>
              <a:rPr lang="en-US" dirty="0"/>
              <a:t> we 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FF565-02B3-4E4D-B20F-D25FCE63A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a powerful language and open-source software environment for statistical modeling, data management, and graphics.</a:t>
            </a:r>
          </a:p>
          <a:p>
            <a:r>
              <a:rPr lang="en-US" dirty="0"/>
              <a:t>R is available for all platforms Windows, Mac, and Unix/Linux.</a:t>
            </a:r>
          </a:p>
          <a:p>
            <a:r>
              <a:rPr lang="en-US" dirty="0"/>
              <a:t>It is supported by a worldwide repository system, The Comprehensive R Archive Network (CRAN),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.</a:t>
            </a:r>
          </a:p>
          <a:p>
            <a:r>
              <a:rPr lang="en-US" dirty="0"/>
              <a:t>Why R? From S plus, by </a:t>
            </a:r>
            <a:r>
              <a:rPr lang="en-US" b="1" i="1" dirty="0"/>
              <a:t>R</a:t>
            </a:r>
            <a:r>
              <a:rPr lang="en-US" dirty="0"/>
              <a:t>oss Ihaka and </a:t>
            </a:r>
            <a:r>
              <a:rPr lang="en-US" b="1" i="1" dirty="0"/>
              <a:t>R</a:t>
            </a:r>
            <a:r>
              <a:rPr lang="en-US" dirty="0"/>
              <a:t>obert Gentleman at the University of Auckland, New Zealand.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96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0D42-06F9-4609-9B09-570AB5E6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A003DD-75D2-428A-85B0-D111AC123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71587" y="2709069"/>
            <a:ext cx="9825038" cy="36925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3C9D31-FD3F-4D41-AE69-C4C399FF59EB}"/>
              </a:ext>
            </a:extLst>
          </p:cNvPr>
          <p:cNvSpPr/>
          <p:nvPr/>
        </p:nvSpPr>
        <p:spPr>
          <a:xfrm>
            <a:off x="913793" y="1649901"/>
            <a:ext cx="1035376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500" dirty="0"/>
              <a:t>Developers can write software for R and freely distribute it as add-on packages for R.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500" dirty="0"/>
              <a:t>CRAN contains thousands of user contributed R add-on packages to supplement the base R distribution, packages such as the sea package that will be used for subnational estimation.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4910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C6A4-9CDA-428F-95E0-3D78DCB1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 R can 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6F4673-5E49-4B97-AC7C-E32591E24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947294" y="1690687"/>
            <a:ext cx="10190606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40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49E7-93DA-4B30-8A18-27557799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data types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25DC-1705-4F31-A44F-BBD3DDA61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functions and commands in R can only work with certain types of data.</a:t>
            </a:r>
          </a:p>
          <a:p>
            <a:r>
              <a:rPr lang="en-US" dirty="0"/>
              <a:t>You may need to tell R that data from a spreadsheet is either a vector or a list or another type of data before you can perform analysis on it.</a:t>
            </a:r>
          </a:p>
          <a:p>
            <a:r>
              <a:rPr lang="en-US" dirty="0"/>
              <a:t>Note that a spreadsheet that only includes numbers can be called either a list or a matrix.</a:t>
            </a:r>
          </a:p>
          <a:p>
            <a:r>
              <a:rPr lang="en-US" dirty="0"/>
              <a:t>You should tell R how to interpret the data based on what analysis you’d like to perform</a:t>
            </a:r>
          </a:p>
        </p:txBody>
      </p:sp>
    </p:spTree>
    <p:extLst>
      <p:ext uri="{BB962C8B-B14F-4D97-AF65-F5344CB8AC3E}">
        <p14:creationId xmlns:p14="http://schemas.microsoft.com/office/powerpoint/2010/main" val="1602317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0C19-4C76-4C91-809E-15AF902F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DCA02-4462-4571-925B-294B2877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RStudio provides a user-friendly working environment for R.</a:t>
            </a:r>
          </a:p>
          <a:p>
            <a:r>
              <a:rPr lang="en-US" dirty="0"/>
              <a:t>It is available for Windows, Mac, and Unix/Linux.</a:t>
            </a:r>
          </a:p>
          <a:p>
            <a:r>
              <a:rPr lang="en-US" dirty="0"/>
              <a:t>R software must be installed first before installing RStudio.</a:t>
            </a:r>
          </a:p>
          <a:p>
            <a:r>
              <a:rPr lang="en-US" dirty="0"/>
              <a:t>You cannot run RStudio without a current R installation.</a:t>
            </a:r>
          </a:p>
          <a:p>
            <a:r>
              <a:rPr lang="en-US" dirty="0"/>
              <a:t>RStudio is an integrated development environment (IDE) for R.</a:t>
            </a:r>
          </a:p>
          <a:p>
            <a:r>
              <a:rPr lang="en-US" dirty="0"/>
              <a:t>It includes many useful features such as</a:t>
            </a:r>
          </a:p>
          <a:p>
            <a:pPr lvl="1"/>
            <a:r>
              <a:rPr lang="en-US" dirty="0"/>
              <a:t>a four-panel layout that includes a console for interactive</a:t>
            </a:r>
          </a:p>
          <a:p>
            <a:pPr lvl="1"/>
            <a:r>
              <a:rPr lang="en-US" dirty="0"/>
              <a:t>R sessions, a source code editor, and panels with</a:t>
            </a:r>
          </a:p>
          <a:p>
            <a:pPr lvl="1"/>
            <a:r>
              <a:rPr lang="en-US" dirty="0"/>
              <a:t>notebooks to organize less central components</a:t>
            </a:r>
          </a:p>
          <a:p>
            <a:pPr lvl="1"/>
            <a:r>
              <a:rPr lang="en-US" dirty="0"/>
              <a:t>tools for plotting</a:t>
            </a:r>
          </a:p>
          <a:p>
            <a:pPr lvl="1"/>
            <a:r>
              <a:rPr lang="en-US" dirty="0"/>
              <a:t>debugging tools</a:t>
            </a:r>
          </a:p>
          <a:p>
            <a:r>
              <a:rPr lang="en-US" dirty="0"/>
              <a:t>administrative tools for managing packages, the workspace, files, and more.</a:t>
            </a:r>
          </a:p>
          <a:p>
            <a:r>
              <a:rPr lang="en-US" b="1" dirty="0"/>
              <a:t>In short, using RStudio can make using R a lot easier for first time R users.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9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167D-BD7C-4127-A6CF-93975131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Interface</a:t>
            </a:r>
          </a:p>
        </p:txBody>
      </p:sp>
      <p:pic>
        <p:nvPicPr>
          <p:cNvPr id="9" name="Picture 4" descr="Image result for rstudio screenshot">
            <a:extLst>
              <a:ext uri="{FF2B5EF4-FFF2-40B4-BE49-F238E27FC236}">
                <a16:creationId xmlns:a16="http://schemas.microsoft.com/office/drawing/2014/main" id="{9A6AB850-1E92-487D-A0FA-B8C30C511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74" y="1797050"/>
            <a:ext cx="8199174" cy="462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201A20-758A-48C5-8B90-CEDC030C7312}"/>
              </a:ext>
            </a:extLst>
          </p:cNvPr>
          <p:cNvSpPr txBox="1"/>
          <p:nvPr/>
        </p:nvSpPr>
        <p:spPr>
          <a:xfrm>
            <a:off x="3028951" y="2828835"/>
            <a:ext cx="1377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Script file where your record your 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A0BE1-169A-4DB8-94C8-D28E4A34165B}"/>
              </a:ext>
            </a:extLst>
          </p:cNvPr>
          <p:cNvSpPr txBox="1"/>
          <p:nvPr/>
        </p:nvSpPr>
        <p:spPr>
          <a:xfrm>
            <a:off x="3128610" y="4574212"/>
            <a:ext cx="1277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Console is where you can type commands and see outputs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C41ED-ECE6-4C57-BD8D-305C268FAF7D}"/>
              </a:ext>
            </a:extLst>
          </p:cNvPr>
          <p:cNvSpPr txBox="1"/>
          <p:nvPr/>
        </p:nvSpPr>
        <p:spPr>
          <a:xfrm>
            <a:off x="6775751" y="4366627"/>
            <a:ext cx="306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Files tab shows all the files and folders in your default workspace.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Plots tab will show all your graphs.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Packages tab will list a series of packages or add-ons needed to run certain processes.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06A5F-C36F-4F8E-B3D0-3DAF8031DBF0}"/>
              </a:ext>
            </a:extLst>
          </p:cNvPr>
          <p:cNvSpPr txBox="1"/>
          <p:nvPr/>
        </p:nvSpPr>
        <p:spPr>
          <a:xfrm>
            <a:off x="7448550" y="2445391"/>
            <a:ext cx="26801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Environment stores The workspace tab stores any object, value, function or anything you create during your R session. </a:t>
            </a:r>
          </a:p>
        </p:txBody>
      </p:sp>
    </p:spTree>
    <p:extLst>
      <p:ext uri="{BB962C8B-B14F-4D97-AF65-F5344CB8AC3E}">
        <p14:creationId xmlns:p14="http://schemas.microsoft.com/office/powerpoint/2010/main" val="2384422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1461-FE92-4CE3-BF3A-D5FFFEA9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D009E-BD2C-46DE-ACEF-FEDACF60D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20" y="1807264"/>
            <a:ext cx="10145743" cy="45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63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1FE98-CBAC-4074-B0E8-B98D5271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4B6C8-2C15-414B-91FA-DE5FAB7CC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help(function name) of ?”function names” to get documentation on a function</a:t>
            </a:r>
          </a:p>
          <a:p>
            <a:r>
              <a:rPr lang="en-US" dirty="0"/>
              <a:t>R is case-sensitive </a:t>
            </a:r>
          </a:p>
          <a:p>
            <a:r>
              <a:rPr lang="en-US" dirty="0"/>
              <a:t>Values are assigned to variables in R using   ‘&lt;-’ or ‘=‘</a:t>
            </a:r>
          </a:p>
          <a:p>
            <a:r>
              <a:rPr lang="en-US" dirty="0"/>
              <a:t>Anything entered after # is interpreted as a comment 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1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5754-419A-41CC-A874-12A9C4D5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Pre-assessment – skill level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ECA1C91-025E-48B7-A2C9-7B9DE0411E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036663"/>
              </p:ext>
            </p:extLst>
          </p:nvPr>
        </p:nvGraphicFramePr>
        <p:xfrm>
          <a:off x="1925636" y="1778001"/>
          <a:ext cx="8856663" cy="4662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4522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D068-B760-4D6B-A607-BD7F7D08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R: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AB73-CC48-4881-862B-B6B956D26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Hashmarks are used to add comments and annotate your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a good practice to annotate your code.</a:t>
            </a:r>
          </a:p>
          <a:p>
            <a:pPr lvl="1"/>
            <a:r>
              <a:rPr lang="en-US" dirty="0"/>
              <a:t>You can go back later and understand what you were doing.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77FA-85CF-41DD-9D92-F0E74616E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38" y="2390744"/>
            <a:ext cx="9207973" cy="11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96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897A-5EC0-4971-9977-D3033477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Working with R: Executing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7578C-0EB1-4B85-B119-274F613D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997306"/>
            <a:ext cx="5069382" cy="193903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E8C6-809B-42C4-A8C6-BCA3F6A95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000"/>
              <a:t>Code is executed when you press “Run” in the top right hand corner of the script window</a:t>
            </a:r>
          </a:p>
          <a:p>
            <a:endParaRPr lang="en-US" sz="2000"/>
          </a:p>
          <a:p>
            <a:r>
              <a:rPr lang="en-US" sz="2000"/>
              <a:t>R runs the line of code where your cursor is located</a:t>
            </a:r>
          </a:p>
          <a:p>
            <a:endParaRPr lang="en-US" sz="2000"/>
          </a:p>
          <a:p>
            <a:r>
              <a:rPr lang="en-US" sz="2000"/>
              <a:t>You can also highlight multiple lines to run at once.</a:t>
            </a:r>
          </a:p>
        </p:txBody>
      </p:sp>
    </p:spTree>
    <p:extLst>
      <p:ext uri="{BB962C8B-B14F-4D97-AF65-F5344CB8AC3E}">
        <p14:creationId xmlns:p14="http://schemas.microsoft.com/office/powerpoint/2010/main" val="1076645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CB95-BBFA-46A4-893A-BCB91FD2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Working with R: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90FBA-8F98-4948-89E6-322C76A7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3200082"/>
            <a:ext cx="5069382" cy="1533486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A9463-64B7-4B32-9C41-6E7086851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400"/>
              <a:t>A series of numbers (think columns in Excel) can be defined using the arrow (&lt;-) or equals (=) sign</a:t>
            </a:r>
          </a:p>
          <a:p>
            <a:endParaRPr lang="en-US" sz="2400"/>
          </a:p>
          <a:p>
            <a:r>
              <a:rPr lang="en-US" sz="2400"/>
              <a:t>The command c( ) stands for “concatenate” (join) a series of numbers.</a:t>
            </a:r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95817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350D-BEC6-4677-BFE2-029067FF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D3FB-DF85-42B0-877F-F5D7D06C1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directory in R will read files from a specific location or write files to a specific location</a:t>
            </a:r>
          </a:p>
          <a:p>
            <a:r>
              <a:rPr lang="en-US" dirty="0"/>
              <a:t>Use function </a:t>
            </a:r>
            <a:r>
              <a:rPr lang="en-US" b="1" dirty="0" err="1"/>
              <a:t>setwd</a:t>
            </a:r>
            <a:r>
              <a:rPr lang="en-US" b="1" dirty="0"/>
              <a:t>()</a:t>
            </a:r>
            <a:r>
              <a:rPr lang="en-US" dirty="0"/>
              <a:t> to set working directory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38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B2BB-FBAE-4E6E-B996-4F99DBBD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Ease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26B3-70B9-4024-8AA0-38FD12C25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Keyboard Shortcut</a:t>
            </a:r>
          </a:p>
          <a:p>
            <a:pPr lvl="1"/>
            <a:r>
              <a:rPr lang="en-US" dirty="0" err="1"/>
              <a:t>Ctrl+R</a:t>
            </a:r>
            <a:r>
              <a:rPr lang="en-US" dirty="0"/>
              <a:t> to run highlighted script in the editor window.</a:t>
            </a:r>
          </a:p>
          <a:p>
            <a:pPr lvl="1"/>
            <a:r>
              <a:rPr lang="en-US" dirty="0" err="1"/>
              <a:t>Ctrl+L</a:t>
            </a:r>
            <a:r>
              <a:rPr lang="en-US" dirty="0"/>
              <a:t> to clear the console window.</a:t>
            </a:r>
          </a:p>
          <a:p>
            <a:pPr lvl="1"/>
            <a:r>
              <a:rPr lang="en-US" dirty="0"/>
              <a:t>Esc key to terminate a command submitted in R.</a:t>
            </a:r>
          </a:p>
          <a:p>
            <a:r>
              <a:rPr lang="en-US" dirty="0"/>
              <a:t>Brackets [] are used to extract elements from vectors.</a:t>
            </a:r>
          </a:p>
          <a:p>
            <a:pPr marL="342900" lvl="1" indent="0">
              <a:buNone/>
            </a:pPr>
            <a:r>
              <a:rPr lang="en-US" dirty="0"/>
              <a:t>&gt; v&lt;-1:30</a:t>
            </a:r>
          </a:p>
          <a:p>
            <a:pPr marL="342900" lvl="1" indent="0">
              <a:buNone/>
            </a:pPr>
            <a:r>
              <a:rPr lang="en-US" dirty="0"/>
              <a:t>&gt; v[5:10]</a:t>
            </a:r>
          </a:p>
          <a:p>
            <a:pPr marL="342900" lvl="1" indent="0">
              <a:buNone/>
            </a:pPr>
            <a:r>
              <a:rPr lang="en-US" dirty="0"/>
              <a:t>[1] 5 6 7 8 9 10</a:t>
            </a:r>
          </a:p>
          <a:p>
            <a:r>
              <a:rPr lang="en-US" dirty="0"/>
              <a:t>Data checks – </a:t>
            </a:r>
            <a:r>
              <a:rPr lang="en-US" dirty="0" err="1"/>
              <a:t>colnames</a:t>
            </a:r>
            <a:r>
              <a:rPr lang="en-US" dirty="0"/>
              <a:t>(), head(), subset()</a:t>
            </a:r>
          </a:p>
          <a:p>
            <a:r>
              <a:rPr lang="en-US" dirty="0" err="1"/>
              <a:t>Descriptives</a:t>
            </a:r>
            <a:r>
              <a:rPr lang="en-US" dirty="0"/>
              <a:t> – summary(), table(), aggregate(), dim()</a:t>
            </a:r>
          </a:p>
          <a:p>
            <a:r>
              <a:rPr lang="en-US" dirty="0"/>
              <a:t>Data manipulation – </a:t>
            </a:r>
            <a:r>
              <a:rPr lang="en-US" dirty="0" err="1"/>
              <a:t>cbind</a:t>
            </a:r>
            <a:r>
              <a:rPr lang="en-US" dirty="0"/>
              <a:t>(), </a:t>
            </a:r>
            <a:r>
              <a:rPr lang="en-US" dirty="0" err="1"/>
              <a:t>rbind</a:t>
            </a:r>
            <a:r>
              <a:rPr lang="en-US" dirty="0"/>
              <a:t>(),  new variable (</a:t>
            </a:r>
            <a:r>
              <a:rPr lang="en-US" dirty="0" err="1"/>
              <a:t>df$new_var</a:t>
            </a:r>
            <a:r>
              <a:rPr lang="en-US" dirty="0"/>
              <a:t>), drop rows/ columns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96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F75C-258B-456E-8EC9-9EE10907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Ridiculous syntax quirks you’ll want to know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6654AB-4CF6-435F-A7C9-D7E5628C71A1}"/>
              </a:ext>
            </a:extLst>
          </p:cNvPr>
          <p:cNvSpPr txBox="1">
            <a:spLocks/>
          </p:cNvSpPr>
          <p:nvPr/>
        </p:nvSpPr>
        <p:spPr>
          <a:xfrm>
            <a:off x="2152650" y="1009650"/>
            <a:ext cx="760095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79D0E23F-B4D6-43E5-959A-32CAC58174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111225"/>
              </p:ext>
            </p:extLst>
          </p:nvPr>
        </p:nvGraphicFramePr>
        <p:xfrm>
          <a:off x="1495425" y="1690688"/>
          <a:ext cx="89154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3264191665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2810151325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r>
                        <a:rPr lang="en-US" sz="1400" dirty="0"/>
                        <a:t>Operator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94996397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r>
                        <a:rPr lang="en-US" sz="1400" dirty="0"/>
                        <a:t>&lt; / 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Less than</a:t>
                      </a:r>
                      <a:r>
                        <a:rPr lang="en-US" sz="1400" baseline="0" dirty="0"/>
                        <a:t> / greater than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1183156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r>
                        <a:rPr lang="en-US" sz="1400" dirty="0"/>
                        <a:t>&lt;= / &gt;=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Less than or equal to / greater than or equal to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5446011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r>
                        <a:rPr lang="en-US" sz="1400" dirty="0"/>
                        <a:t>==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Exactly equal to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1858403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r>
                        <a:rPr lang="en-US" sz="1400" dirty="0"/>
                        <a:t>!=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equal to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25691323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r>
                        <a:rPr lang="en-US" sz="1400" dirty="0"/>
                        <a:t>!x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90443641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  <a:r>
                        <a:rPr lang="en-US" sz="1400" baseline="0" dirty="0"/>
                        <a:t> | 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 or 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90199677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  <a:r>
                        <a:rPr lang="en-US" sz="1400" baseline="0" dirty="0"/>
                        <a:t> &amp; 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 and</a:t>
                      </a:r>
                      <a:r>
                        <a:rPr lang="en-US" sz="1400" baseline="0" dirty="0"/>
                        <a:t> 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22600553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r>
                        <a:rPr lang="en-US" sz="1400" dirty="0" err="1"/>
                        <a:t>isTrue</a:t>
                      </a:r>
                      <a:r>
                        <a:rPr lang="en-US" sz="1400" dirty="0"/>
                        <a:t>(x)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 if x is true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75288798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r>
                        <a:rPr lang="en-US" sz="1400" dirty="0"/>
                        <a:t>na.rm = T</a:t>
                      </a:r>
                      <a:r>
                        <a:rPr lang="en-US" sz="1400" baseline="0" dirty="0"/>
                        <a:t> / F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Remove or</a:t>
                      </a:r>
                      <a:r>
                        <a:rPr lang="en-US" sz="1400" baseline="0" dirty="0"/>
                        <a:t> keep </a:t>
                      </a:r>
                      <a:r>
                        <a:rPr lang="en-US" sz="1400" baseline="0" dirty="0" err="1"/>
                        <a:t>na</a:t>
                      </a:r>
                      <a:r>
                        <a:rPr lang="en-US" sz="1400" baseline="0" dirty="0"/>
                        <a:t> values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46731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46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89404-E8BC-4758-908E-FE9B71599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wRangling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151DF-44F3-499B-B844-981CA4FED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Read .csv, .txt, .xlsx files</a:t>
            </a:r>
          </a:p>
          <a:p>
            <a:pPr lvl="1"/>
            <a:r>
              <a:rPr lang="en-US" dirty="0"/>
              <a:t>read.csv, </a:t>
            </a:r>
            <a:r>
              <a:rPr lang="en-US" dirty="0" err="1"/>
              <a:t>read.delim</a:t>
            </a:r>
            <a:r>
              <a:rPr lang="en-US" dirty="0"/>
              <a:t>, read.xlsx, </a:t>
            </a:r>
            <a:r>
              <a:rPr lang="en-US" dirty="0" err="1"/>
              <a:t>read.table</a:t>
            </a:r>
            <a:endParaRPr lang="en-US" dirty="0"/>
          </a:p>
          <a:p>
            <a:pPr lvl="1"/>
            <a:r>
              <a:rPr lang="en-US" dirty="0"/>
              <a:t>df &lt;- read.csv(“Users/folder/test.csv", header = TRUE, </a:t>
            </a:r>
            <a:r>
              <a:rPr lang="en-US" dirty="0" err="1"/>
              <a:t>stringsAsFactors</a:t>
            </a:r>
            <a:r>
              <a:rPr lang="en-US" dirty="0"/>
              <a:t> = TRUE, </a:t>
            </a:r>
            <a:r>
              <a:rPr lang="en-US" dirty="0" err="1"/>
              <a:t>sep</a:t>
            </a:r>
            <a:r>
              <a:rPr lang="en-US" dirty="0"/>
              <a:t> =“\t”)</a:t>
            </a:r>
          </a:p>
          <a:p>
            <a:pPr lvl="1"/>
            <a:r>
              <a:rPr lang="en-US" dirty="0"/>
              <a:t>Install packages to read large files faster – </a:t>
            </a:r>
            <a:r>
              <a:rPr lang="en-US" dirty="0" err="1"/>
              <a:t>data.table</a:t>
            </a:r>
            <a:r>
              <a:rPr lang="en-US" dirty="0"/>
              <a:t>, </a:t>
            </a:r>
            <a:r>
              <a:rPr lang="en-US" dirty="0" err="1"/>
              <a:t>readr</a:t>
            </a:r>
            <a:endParaRPr lang="en-US" dirty="0"/>
          </a:p>
          <a:p>
            <a:r>
              <a:rPr lang="en-US" dirty="0"/>
              <a:t>RODBC - Connect to database</a:t>
            </a:r>
          </a:p>
          <a:p>
            <a:pPr lvl="1"/>
            <a:r>
              <a:rPr lang="en-US" b="1" dirty="0"/>
              <a:t>library</a:t>
            </a:r>
            <a:r>
              <a:rPr lang="en-US" dirty="0"/>
              <a:t>(RODBC) connection &lt;- </a:t>
            </a:r>
            <a:r>
              <a:rPr lang="en-US" dirty="0" err="1"/>
              <a:t>odbcConnect</a:t>
            </a:r>
            <a:r>
              <a:rPr lang="en-US" dirty="0"/>
              <a:t>("&lt;DSN&gt;")</a:t>
            </a:r>
          </a:p>
          <a:p>
            <a:r>
              <a:rPr lang="en-US" dirty="0"/>
              <a:t>R data structures: scalar, vector and factor, array, data frame, list</a:t>
            </a:r>
          </a:p>
          <a:p>
            <a:r>
              <a:rPr lang="en-US" dirty="0"/>
              <a:t>Data frames most common – matrix format – each column is a vector</a:t>
            </a:r>
          </a:p>
          <a:p>
            <a:r>
              <a:rPr lang="en-US" dirty="0"/>
              <a:t>Vector types – character, numeric, factor, integer</a:t>
            </a:r>
          </a:p>
          <a:p>
            <a:r>
              <a:rPr lang="en-US" dirty="0"/>
              <a:t>Call columns: df[[8]], df[[</a:t>
            </a:r>
            <a:r>
              <a:rPr lang="en-US" dirty="0" err="1"/>
              <a:t>PSNUuid</a:t>
            </a:r>
            <a:r>
              <a:rPr lang="en-US" dirty="0"/>
              <a:t>]], </a:t>
            </a:r>
            <a:r>
              <a:rPr lang="en-US" dirty="0" err="1"/>
              <a:t>df$PSNUuid</a:t>
            </a:r>
            <a:r>
              <a:rPr lang="en-US" dirty="0"/>
              <a:t>, df[,</a:t>
            </a:r>
            <a:r>
              <a:rPr lang="en-US" dirty="0" err="1"/>
              <a:t>PSNUuid</a:t>
            </a:r>
            <a:r>
              <a:rPr lang="en-US" dirty="0"/>
              <a:t>] or df[,8]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49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6ADF-3C7B-423E-AA97-7E9333C7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aRRgh</a:t>
            </a:r>
            <a:r>
              <a:rPr lang="en-US" dirty="0"/>
              <a:t>… do we need to understand R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1D1C0-86A7-4A6B-8648-37697F526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 data structures include: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Vector &amp; factor</a:t>
            </a:r>
          </a:p>
          <a:p>
            <a:r>
              <a:rPr lang="en-US" dirty="0"/>
              <a:t>Matrix</a:t>
            </a:r>
          </a:p>
          <a:p>
            <a:r>
              <a:rPr lang="en-US" dirty="0"/>
              <a:t>Data Frame</a:t>
            </a:r>
          </a:p>
          <a:p>
            <a:r>
              <a:rPr lang="en-US" dirty="0"/>
              <a:t>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31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85EE-EBB2-4E88-B749-6A2A3BA4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89C3-0D6F-456E-9483-D9B3D3AE5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vector</a:t>
            </a:r>
            <a:r>
              <a:rPr lang="en-US" dirty="0"/>
              <a:t> is an ordered collection of numerical, character, complex or logical objects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factor</a:t>
            </a:r>
            <a:r>
              <a:rPr lang="en-US" dirty="0"/>
              <a:t> is a vector for categorical variables </a:t>
            </a:r>
          </a:p>
          <a:p>
            <a:r>
              <a:rPr lang="en-US" dirty="0"/>
              <a:t>A </a:t>
            </a:r>
            <a:r>
              <a:rPr lang="en-US" b="1" dirty="0"/>
              <a:t>matrix</a:t>
            </a:r>
            <a:r>
              <a:rPr lang="en-US" dirty="0"/>
              <a:t> in R is a one, two, or more dimensional collection of data entries of the same type </a:t>
            </a:r>
          </a:p>
          <a:p>
            <a:r>
              <a:rPr lang="en-US" dirty="0"/>
              <a:t>All elements of a vector or matrix must be of the same type </a:t>
            </a:r>
          </a:p>
          <a:p>
            <a:pPr lvl="1"/>
            <a:r>
              <a:rPr lang="en-US" dirty="0"/>
              <a:t>I.e. all numeric or all character values </a:t>
            </a:r>
          </a:p>
          <a:p>
            <a:r>
              <a:rPr lang="en-US" dirty="0"/>
              <a:t>If numeric and character value is entered into an object of type vector or matrix, then R will coerce all elements of the object character type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29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FB12-7C9A-4F0B-9557-BB95F157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2E2875-C939-4940-8DF2-386CDD933859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429875" cy="409575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/>
              <a:t>A </a:t>
            </a:r>
            <a:r>
              <a:rPr lang="en-US" sz="3800" b="1" dirty="0"/>
              <a:t>data frame</a:t>
            </a:r>
            <a:r>
              <a:rPr lang="en-US" sz="3800" dirty="0"/>
              <a:t> is a data table that is a list of vectors of equal length. It is used as the fundamental data structure in R. It is the default data type for imported data in R. </a:t>
            </a:r>
            <a:r>
              <a:rPr lang="en-US" sz="3800" i="1" dirty="0" err="1"/>
              <a:t>Data.frame</a:t>
            </a:r>
            <a:r>
              <a:rPr lang="en-US" sz="3800" i="1" dirty="0"/>
              <a:t>() </a:t>
            </a:r>
            <a:r>
              <a:rPr lang="en-US" sz="3800" dirty="0"/>
              <a:t>is the function that creates a data frame. 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7030A0"/>
              </a:solidFill>
            </a:endParaRPr>
          </a:p>
          <a:p>
            <a:endParaRPr lang="en-US" sz="4200" dirty="0"/>
          </a:p>
          <a:p>
            <a:r>
              <a:rPr lang="en-US" sz="4200" dirty="0"/>
              <a:t>A </a:t>
            </a:r>
            <a:r>
              <a:rPr lang="en-US" sz="4200" b="1" dirty="0"/>
              <a:t>list</a:t>
            </a:r>
            <a:r>
              <a:rPr lang="en-US" sz="4200" dirty="0"/>
              <a:t> is an ordered collection of objects that can be of different modes </a:t>
            </a:r>
          </a:p>
          <a:p>
            <a:pPr lvl="1"/>
            <a:r>
              <a:rPr lang="en-US" sz="3800" dirty="0"/>
              <a:t>I.e. numeric vector, character vector, matrix, list, etc.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600FA-6D50-411B-AECE-6AB52985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71" y="2610803"/>
            <a:ext cx="5457054" cy="818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74C6C0-A191-49BB-82FA-B733D2E9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571" y="3857625"/>
            <a:ext cx="5457054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59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65760"/>
            <a:ext cx="11296650" cy="2148840"/>
          </a:xfrm>
        </p:spPr>
        <p:txBody>
          <a:bodyPr/>
          <a:lstStyle/>
          <a:p>
            <a:pPr algn="ctr"/>
            <a:r>
              <a:rPr lang="en-US" dirty="0"/>
              <a:t>Pre-training assessment: </a:t>
            </a:r>
            <a:br>
              <a:rPr lang="en-US" dirty="0"/>
            </a:br>
            <a:r>
              <a:rPr lang="en-US" sz="3200" dirty="0"/>
              <a:t>Biggest Fears with learning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5530" y="2447925"/>
            <a:ext cx="7520940" cy="4648200"/>
          </a:xfrm>
        </p:spPr>
        <p:txBody>
          <a:bodyPr/>
          <a:lstStyle/>
          <a:p>
            <a:r>
              <a:rPr lang="en-US" dirty="0"/>
              <a:t>Doing inaccurate data manipulation</a:t>
            </a:r>
          </a:p>
          <a:p>
            <a:r>
              <a:rPr lang="en-US" dirty="0"/>
              <a:t>Rusty programming skills</a:t>
            </a:r>
          </a:p>
          <a:p>
            <a:r>
              <a:rPr lang="en-US" dirty="0"/>
              <a:t>Complex material</a:t>
            </a:r>
          </a:p>
          <a:p>
            <a:r>
              <a:rPr lang="en-US" dirty="0"/>
              <a:t>Not understanding enough to do independently</a:t>
            </a:r>
          </a:p>
          <a:p>
            <a:r>
              <a:rPr lang="en-US" dirty="0"/>
              <a:t>Forgetting it quickly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446519"/>
            <a:ext cx="365760" cy="36576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20EF26-1E39-4F64-8236-ED355D80695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598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4E95-BC63-41F7-8A19-D4AA5A87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Structures: Vector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B87222-3C99-462D-943B-0FB8F473C0E7}"/>
              </a:ext>
            </a:extLst>
          </p:cNvPr>
          <p:cNvSpPr txBox="1">
            <a:spLocks/>
          </p:cNvSpPr>
          <p:nvPr/>
        </p:nvSpPr>
        <p:spPr>
          <a:xfrm>
            <a:off x="1104900" y="1825625"/>
            <a:ext cx="8020050" cy="369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All elements of a vector must have the same datatype</a:t>
            </a:r>
          </a:p>
          <a:p>
            <a:r>
              <a:rPr lang="en-US" sz="2400"/>
              <a:t>To create a vector use the </a:t>
            </a:r>
            <a:r>
              <a:rPr lang="en-US" sz="2400" b="1"/>
              <a:t>c( ) </a:t>
            </a:r>
            <a:r>
              <a:rPr lang="en-US" sz="2400"/>
              <a:t>function </a:t>
            </a:r>
          </a:p>
          <a:p>
            <a:r>
              <a:rPr lang="en-US" sz="2400"/>
              <a:t>To create a sequence use  </a:t>
            </a:r>
            <a:r>
              <a:rPr lang="en-US" sz="3200" b="1"/>
              <a:t> :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B75DF-3139-406B-B17A-EB7BD982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68" y="2209988"/>
            <a:ext cx="4511278" cy="1741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281A4-8307-44F6-B194-525D18429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" t="22712" r="237" b="1402"/>
          <a:stretch/>
        </p:blipFill>
        <p:spPr>
          <a:xfrm>
            <a:off x="1201969" y="4187539"/>
            <a:ext cx="7830856" cy="1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92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FACF-E6B1-4998-9DD6-8EB0F299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Structures: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333D-D2CD-43F1-B6CA-4D6E40349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matrix </a:t>
            </a:r>
            <a:r>
              <a:rPr lang="en-US" dirty="0"/>
              <a:t>is a collection of data elements arranged in a two-dimensional rectangular layout.</a:t>
            </a:r>
          </a:p>
          <a:p>
            <a:r>
              <a:rPr lang="en-US" dirty="0"/>
              <a:t>Data elements must be of the same data type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EB89E-860B-4D6C-8BF8-E75C7BBEA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3261359"/>
            <a:ext cx="6276975" cy="1657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1ED00-F281-4CAE-8029-25E0931CD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5" t="57603" r="34361" b="-432"/>
          <a:stretch/>
        </p:blipFill>
        <p:spPr>
          <a:xfrm>
            <a:off x="2838450" y="5357251"/>
            <a:ext cx="4488873" cy="10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05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3DAB-2910-45FD-887B-783A2FD5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structures: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48C25-A4B4-435B-A8F4-FA945F9A7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list </a:t>
            </a:r>
            <a:r>
              <a:rPr lang="en-US" dirty="0"/>
              <a:t>is a generic vector containing other objects </a:t>
            </a:r>
          </a:p>
          <a:p>
            <a:r>
              <a:rPr lang="en-US" dirty="0"/>
              <a:t>You create a list using </a:t>
            </a:r>
            <a:r>
              <a:rPr lang="en-US" b="1" dirty="0"/>
              <a:t>list( )</a:t>
            </a:r>
          </a:p>
          <a:p>
            <a:r>
              <a:rPr lang="en-US" dirty="0"/>
              <a:t>A list can contain a mix of objects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D3AA1-4629-4232-A4D5-C96FB63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3533775"/>
            <a:ext cx="715347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8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ACB4-FDD6-4C54-83FD-D2478AA0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D4BD7-592C-4E6E-B1FF-4E42B6B2C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factor is a unique value in a data set</a:t>
            </a:r>
          </a:p>
          <a:p>
            <a:r>
              <a:rPr lang="en-US" dirty="0"/>
              <a:t>For example, if fruit types are labeled as “Orange, Apple, Apple, Pear, Banana, Mango, Mango”, the factor would be: “Orange, Apple, Pear, Banana, and Mango”</a:t>
            </a:r>
          </a:p>
          <a:p>
            <a:r>
              <a:rPr lang="en-US" dirty="0"/>
              <a:t>Use the </a:t>
            </a:r>
            <a:r>
              <a:rPr lang="en-US" dirty="0" err="1"/>
              <a:t>as.factor</a:t>
            </a:r>
            <a:r>
              <a:rPr lang="en-US" dirty="0"/>
              <a:t>() function to tell R to read data as a factor</a:t>
            </a:r>
          </a:p>
        </p:txBody>
      </p:sp>
    </p:spTree>
    <p:extLst>
      <p:ext uri="{BB962C8B-B14F-4D97-AF65-F5344CB8AC3E}">
        <p14:creationId xmlns:p14="http://schemas.microsoft.com/office/powerpoint/2010/main" val="2276598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F93C-D902-4BB0-8CFF-5BB5E73F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5D992-C9E2-4211-89F9-9161C353C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package in R?</a:t>
            </a:r>
          </a:p>
          <a:p>
            <a:pPr lvl="1"/>
            <a:r>
              <a:rPr lang="en-US" dirty="0"/>
              <a:t>R packages are collections of functions and data sets developed by the community. </a:t>
            </a:r>
          </a:p>
          <a:p>
            <a:pPr lvl="1"/>
            <a:r>
              <a:rPr lang="en-US" dirty="0"/>
              <a:t>A package will include code, documentation for the package and for the functions inside, some tests to check everything works as it should, and data sets.</a:t>
            </a:r>
          </a:p>
          <a:p>
            <a:r>
              <a:rPr lang="en-US" dirty="0"/>
              <a:t>Where do you find R packages? </a:t>
            </a:r>
          </a:p>
          <a:p>
            <a:pPr lvl="1"/>
            <a:r>
              <a:rPr lang="en-US" dirty="0"/>
              <a:t>Install R packages from repositories like CRAN and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51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B31D-47B0-43B0-BA30-1C470650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229D8-6E48-4FCB-BB22-E73CF898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R packages</a:t>
            </a:r>
          </a:p>
          <a:p>
            <a:pPr lvl="1"/>
            <a:r>
              <a:rPr lang="en-US" dirty="0"/>
              <a:t>Most common way is to install from CRAN repository </a:t>
            </a:r>
          </a:p>
          <a:p>
            <a:pPr lvl="1"/>
            <a:r>
              <a:rPr lang="en-US" dirty="0" err="1"/>
              <a:t>install.package</a:t>
            </a:r>
            <a:r>
              <a:rPr lang="en-US" dirty="0"/>
              <a:t>("</a:t>
            </a:r>
            <a:r>
              <a:rPr lang="en-US" dirty="0" err="1"/>
              <a:t>packagename</a:t>
            </a:r>
            <a:r>
              <a:rPr lang="en-US" dirty="0"/>
              <a:t>")</a:t>
            </a:r>
          </a:p>
          <a:p>
            <a:r>
              <a:rPr lang="en-US" dirty="0"/>
              <a:t>Loading R package</a:t>
            </a:r>
          </a:p>
          <a:p>
            <a:pPr lvl="1"/>
            <a:r>
              <a:rPr lang="en-US" dirty="0"/>
              <a:t>library(</a:t>
            </a:r>
            <a:r>
              <a:rPr lang="en-US" dirty="0" err="1"/>
              <a:t>packagename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When you start a current R session will have to load package again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C427B-BF3D-4AD6-8442-10DCF9642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22" y="4399886"/>
            <a:ext cx="8276100" cy="17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28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D2CD2-7E74-4749-B22D-5792E442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Tidyverse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91C312-AF36-4EFB-9E14-52FE560E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478" y="1719072"/>
            <a:ext cx="3657415" cy="251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C3BA-AB84-47EE-91A5-3F8951DAA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048" y="1459616"/>
            <a:ext cx="6067801" cy="4520560"/>
          </a:xfrm>
        </p:spPr>
        <p:txBody>
          <a:bodyPr anchor="ctr">
            <a:normAutofit fontScale="92500" lnSpcReduction="20000"/>
          </a:bodyPr>
          <a:lstStyle/>
          <a:p>
            <a:pPr marL="285750" indent="-285750"/>
            <a:r>
              <a:rPr lang="en-US" sz="2400" b="1" dirty="0"/>
              <a:t>ggplot2</a:t>
            </a:r>
            <a:r>
              <a:rPr lang="en-US" sz="2400" dirty="0"/>
              <a:t> – creating graphs </a:t>
            </a:r>
          </a:p>
          <a:p>
            <a:pPr marL="285750" indent="-285750"/>
            <a:r>
              <a:rPr lang="en-US" sz="2400" b="1" dirty="0" err="1"/>
              <a:t>dplyr</a:t>
            </a:r>
            <a:r>
              <a:rPr lang="en-US" sz="2400" dirty="0"/>
              <a:t> – provides a consistent set of verbs for data manipulation</a:t>
            </a:r>
          </a:p>
          <a:p>
            <a:pPr marL="285750" indent="-285750"/>
            <a:r>
              <a:rPr lang="en-US" sz="2400" b="1" dirty="0" err="1"/>
              <a:t>tidyr</a:t>
            </a:r>
            <a:r>
              <a:rPr lang="en-US" sz="2400" dirty="0"/>
              <a:t> –  tidying up your data (every variable foes in column and every column is a variable)</a:t>
            </a:r>
          </a:p>
          <a:p>
            <a:pPr marL="285750" indent="-285750"/>
            <a:r>
              <a:rPr lang="en-US" sz="2400" b="1" dirty="0" err="1"/>
              <a:t>readr</a:t>
            </a:r>
            <a:r>
              <a:rPr lang="en-US" sz="2400" dirty="0"/>
              <a:t> – reads in data like csv, </a:t>
            </a:r>
            <a:r>
              <a:rPr lang="en-US" sz="2400" dirty="0" err="1"/>
              <a:t>tsv</a:t>
            </a:r>
            <a:r>
              <a:rPr lang="en-US" sz="2400" dirty="0"/>
              <a:t>, </a:t>
            </a:r>
          </a:p>
          <a:p>
            <a:pPr marL="285750" indent="-285750"/>
            <a:r>
              <a:rPr lang="en-US" sz="2400" b="1" dirty="0"/>
              <a:t>purr</a:t>
            </a:r>
            <a:r>
              <a:rPr lang="en-US" sz="2400" dirty="0"/>
              <a:t> –  a complete and consistent set of tools for working with functions and vectors. Once you master the basic concepts, </a:t>
            </a:r>
            <a:r>
              <a:rPr lang="en-US" sz="2400" dirty="0" err="1"/>
              <a:t>purrr</a:t>
            </a:r>
            <a:r>
              <a:rPr lang="en-US" sz="2400" dirty="0"/>
              <a:t> allows you to replace many for loops with code that is easier to write and more expressive.</a:t>
            </a:r>
          </a:p>
          <a:p>
            <a:pPr marL="285750" indent="-285750"/>
            <a:r>
              <a:rPr lang="en-US" sz="2400" b="1" dirty="0" err="1"/>
              <a:t>tibble</a:t>
            </a:r>
            <a:r>
              <a:rPr lang="en-US" sz="2400" dirty="0"/>
              <a:t> – Tibbles are </a:t>
            </a:r>
            <a:r>
              <a:rPr lang="en-US" sz="2400" dirty="0" err="1"/>
              <a:t>data.frames</a:t>
            </a:r>
            <a:r>
              <a:rPr lang="en-US" sz="2400" dirty="0"/>
              <a:t> that are lazy and surly: they do less and complain more forcing you to confront problems earlier, typically leading to cleaner, more expressive code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2109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B4DF-F693-4D0C-9A2B-45534BA7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YouR</a:t>
            </a:r>
            <a:r>
              <a:rPr lang="en-US" dirty="0"/>
              <a:t>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7D86E-0E7D-4CC5-B0D6-F5FC490BB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install the </a:t>
            </a:r>
            <a:r>
              <a:rPr lang="en-US" dirty="0" err="1"/>
              <a:t>Tidyverse</a:t>
            </a:r>
            <a:r>
              <a:rPr lang="en-US" dirty="0"/>
              <a:t> package in your R session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27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3FB6-ED90-4223-807B-4EB825BA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using </a:t>
            </a:r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54160-3947-4272-84E7-583B00F3F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dplyr</a:t>
            </a:r>
            <a:r>
              <a:rPr lang="en-US" dirty="0"/>
              <a:t> package is one of the core packages in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b="1" dirty="0" err="1"/>
              <a:t>dplyr</a:t>
            </a:r>
            <a:r>
              <a:rPr lang="en-US" dirty="0"/>
              <a:t>- Used for data manipulation. Also known as grammar of data manipulation. Most of the data munging processes and methods gets done easily using this package.</a:t>
            </a:r>
          </a:p>
          <a:p>
            <a:endParaRPr lang="en-US" dirty="0"/>
          </a:p>
          <a:p>
            <a:r>
              <a:rPr lang="en-US" dirty="0"/>
              <a:t>Importing data</a:t>
            </a:r>
          </a:p>
          <a:p>
            <a:pPr lvl="1"/>
            <a:r>
              <a:rPr lang="en-US" dirty="0" err="1"/>
              <a:t>mydata</a:t>
            </a:r>
            <a:r>
              <a:rPr lang="en-US" dirty="0"/>
              <a:t> &lt;- </a:t>
            </a:r>
            <a:r>
              <a:rPr lang="en-US" b="1" dirty="0" err="1"/>
              <a:t>read_csv</a:t>
            </a:r>
            <a:r>
              <a:rPr lang="en-US" dirty="0"/>
              <a:t>(“mydataset.csv”) </a:t>
            </a:r>
          </a:p>
          <a:p>
            <a:pPr lvl="1"/>
            <a:r>
              <a:rPr lang="en-US" dirty="0" err="1"/>
              <a:t>mydata</a:t>
            </a:r>
            <a:r>
              <a:rPr lang="en-US" dirty="0"/>
              <a:t> &lt;- </a:t>
            </a:r>
            <a:r>
              <a:rPr lang="en-US" b="1" dirty="0" err="1"/>
              <a:t>read_tsv</a:t>
            </a:r>
            <a:r>
              <a:rPr lang="en-US" dirty="0"/>
              <a:t>(“</a:t>
            </a:r>
            <a:r>
              <a:rPr lang="en-US" dirty="0" err="1"/>
              <a:t>mydataset.tsv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205185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5C7F-CFDE-40FB-A2AB-8F835126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using </a:t>
            </a:r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41CE0-4C3C-471E-94B5-824750D7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an idea of the data we will be working on by looking at its structure and printing the first few rows of the data.</a:t>
            </a:r>
          </a:p>
          <a:p>
            <a:pPr lvl="1"/>
            <a:r>
              <a:rPr lang="en-US" b="1" dirty="0"/>
              <a:t>View( )   </a:t>
            </a:r>
            <a:r>
              <a:rPr lang="en-US" dirty="0"/>
              <a:t> *case sensitive </a:t>
            </a:r>
          </a:p>
          <a:p>
            <a:pPr lvl="1"/>
            <a:r>
              <a:rPr lang="en-US" b="1" dirty="0"/>
              <a:t>str( )</a:t>
            </a:r>
          </a:p>
          <a:p>
            <a:pPr lvl="1"/>
            <a:r>
              <a:rPr lang="en-US" b="1" dirty="0"/>
              <a:t>head( )</a:t>
            </a:r>
          </a:p>
          <a:p>
            <a:pPr lvl="1"/>
            <a:r>
              <a:rPr lang="en-US" b="1" dirty="0"/>
              <a:t>tail( 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4CF77-1E3B-4AC3-9D79-E01D9CB2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4314868"/>
            <a:ext cx="6582798" cy="18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1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Don’t Worry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446519"/>
            <a:ext cx="365760" cy="36576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20EF26-1E39-4F64-8236-ED355D8069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19175" y="1295400"/>
            <a:ext cx="8848725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will: </a:t>
            </a:r>
          </a:p>
          <a:p>
            <a:r>
              <a:rPr lang="en-US" dirty="0"/>
              <a:t>Showcase an easy-to-learn package</a:t>
            </a:r>
          </a:p>
          <a:p>
            <a:r>
              <a:rPr lang="en-US" dirty="0"/>
              <a:t>Familiarize through exercises  </a:t>
            </a:r>
          </a:p>
          <a:p>
            <a:r>
              <a:rPr lang="en-US" dirty="0"/>
              <a:t>Practice, practice, practice! </a:t>
            </a:r>
          </a:p>
        </p:txBody>
      </p:sp>
      <p:pic>
        <p:nvPicPr>
          <p:cNvPr id="2054" name="Picture 6" descr="Image result for yoda practic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3353910"/>
            <a:ext cx="4099560" cy="306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01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C8FB-3A02-4BBC-A95E-347C179A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using </a:t>
            </a:r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6830-D106-4DB7-BCA8-CFCAE4B5C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75F84"/>
                </a:solidFill>
                <a:latin typeface="Source Code Pro"/>
                <a:hlinkClick r:id="rId2"/>
              </a:rPr>
              <a:t>mutate()</a:t>
            </a:r>
            <a:r>
              <a:rPr lang="en-US" altLang="en-US" dirty="0">
                <a:solidFill>
                  <a:srgbClr val="444444"/>
                </a:solidFill>
                <a:latin typeface="Source Sans Pro"/>
              </a:rPr>
              <a:t> adds new variables that are functions of existing variables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75F84"/>
                </a:solidFill>
                <a:latin typeface="Source Code Pro"/>
                <a:hlinkClick r:id="rId3"/>
              </a:rPr>
              <a:t>select()</a:t>
            </a:r>
            <a:r>
              <a:rPr lang="en-US" altLang="en-US" dirty="0">
                <a:solidFill>
                  <a:srgbClr val="444444"/>
                </a:solidFill>
                <a:latin typeface="Source Sans Pro"/>
              </a:rPr>
              <a:t> picks variables based on their names.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75F84"/>
                </a:solidFill>
                <a:latin typeface="Source Code Pro"/>
                <a:hlinkClick r:id="rId4"/>
              </a:rPr>
              <a:t>filter()</a:t>
            </a:r>
            <a:r>
              <a:rPr lang="en-US" altLang="en-US" dirty="0">
                <a:solidFill>
                  <a:srgbClr val="444444"/>
                </a:solidFill>
                <a:latin typeface="Source Sans Pro"/>
              </a:rPr>
              <a:t> picks cases based on their values.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err="1">
                <a:solidFill>
                  <a:srgbClr val="375F84"/>
                </a:solidFill>
                <a:latin typeface="Source Code Pro"/>
                <a:hlinkClick r:id="rId5"/>
              </a:rPr>
              <a:t>summarise</a:t>
            </a:r>
            <a:r>
              <a:rPr lang="en-US" altLang="en-US" dirty="0">
                <a:solidFill>
                  <a:srgbClr val="375F84"/>
                </a:solidFill>
                <a:latin typeface="Source Code Pro"/>
                <a:hlinkClick r:id="rId5"/>
              </a:rPr>
              <a:t>()</a:t>
            </a:r>
            <a:r>
              <a:rPr lang="en-US" altLang="en-US" dirty="0">
                <a:solidFill>
                  <a:srgbClr val="444444"/>
                </a:solidFill>
                <a:latin typeface="Source Sans Pro"/>
              </a:rPr>
              <a:t> reduces multiple values down to a single summary.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75F84"/>
                </a:solidFill>
                <a:latin typeface="Source Code Pro"/>
                <a:hlinkClick r:id="rId6"/>
              </a:rPr>
              <a:t>arrange()</a:t>
            </a:r>
            <a:r>
              <a:rPr lang="en-US" altLang="en-US" dirty="0">
                <a:solidFill>
                  <a:srgbClr val="444444"/>
                </a:solidFill>
                <a:latin typeface="Source Sans Pro"/>
              </a:rPr>
              <a:t> changes the ordering of the rows.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08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0000"/>
                </a:solidFill>
              </a:rPr>
              <a:t>inner_join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400" dirty="0"/>
              <a:t>return all rows from x where there are matching values in y, and all columns from x and y. If there are multiple matches between x and y, all combination of the matches are returned.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FF0000"/>
                </a:solidFill>
              </a:rPr>
              <a:t>left_join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400" dirty="0"/>
              <a:t>return all rows from x, and all columns from x and y. Rows in x with no match in y will have NA values in the new columns. If there are multiple matches between x and y, all combinations of the matches are returned.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FF0000"/>
                </a:solidFill>
              </a:rPr>
              <a:t>right_join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400" dirty="0"/>
              <a:t>return all rows from y, and all columns from x and y. Rows in y with no match in x will have NA values in the new columns. If there are multiple matches between x and y, all combinations of the matches are returned.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FF0000"/>
                </a:solidFill>
              </a:rPr>
              <a:t>semi_join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400" dirty="0"/>
              <a:t>return all rows from x where there are matching values in y, keeping just columns from x. A semi join differs from an inner join because an inner join will return one row of x for each matching row of y, where a semi join will never duplicate rows of x.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FF0000"/>
                </a:solidFill>
              </a:rPr>
              <a:t>anti_join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400" dirty="0"/>
              <a:t>return all rows from x where there are not matching values in y, keeping just columns from x.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FF0000"/>
                </a:solidFill>
              </a:rPr>
              <a:t>full_join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400" dirty="0"/>
              <a:t>return all rows and all columns from both x and y. Where there are not matching values, returns NA for the one missing.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3097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final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If you have modified your dataset in R you can export it as a .csv file using the following code:</a:t>
            </a:r>
          </a:p>
          <a:p>
            <a:pPr marL="0" indent="0" algn="ctr">
              <a:buNone/>
            </a:pPr>
            <a:r>
              <a:rPr lang="en-US" sz="2400" b="1" dirty="0"/>
              <a:t>write.csv(</a:t>
            </a:r>
            <a:r>
              <a:rPr lang="en-US" sz="2400" b="1" dirty="0" err="1"/>
              <a:t>mydatacsv,file</a:t>
            </a:r>
            <a:r>
              <a:rPr lang="en-US" sz="2400" b="1" dirty="0"/>
              <a:t>="mydatacsv.csv")</a:t>
            </a:r>
          </a:p>
          <a:p>
            <a:pPr marL="0" indent="0">
              <a:buNone/>
            </a:pPr>
            <a:r>
              <a:rPr lang="en-US" sz="2400" dirty="0">
                <a:latin typeface="Lucida Sans Unicode"/>
                <a:cs typeface="Lucida Sans Unicode"/>
              </a:rPr>
              <a:t> </a:t>
            </a:r>
          </a:p>
          <a:p>
            <a:pPr algn="just"/>
            <a:r>
              <a:rPr lang="en-US" sz="2400" dirty="0"/>
              <a:t>Can also export vectors or other objects that you have created to .csv file: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6600"/>
                </a:solidFill>
                <a:latin typeface="Lucida Sans Unicode"/>
                <a:cs typeface="Lucida Sans Unicode"/>
              </a:rPr>
              <a:t> </a:t>
            </a:r>
            <a:r>
              <a:rPr lang="en-US" sz="2400" b="1" dirty="0"/>
              <a:t>write.csv(vec2,file="vec2.csv")</a:t>
            </a:r>
          </a:p>
        </p:txBody>
      </p:sp>
    </p:spTree>
    <p:extLst>
      <p:ext uri="{BB962C8B-B14F-4D97-AF65-F5344CB8AC3E}">
        <p14:creationId xmlns:p14="http://schemas.microsoft.com/office/powerpoint/2010/main" val="3428640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996A85-2597-48F4-8C4F-07C6AC5F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Time for practical examples and exercises</a:t>
            </a:r>
          </a:p>
        </p:txBody>
      </p:sp>
    </p:spTree>
    <p:extLst>
      <p:ext uri="{BB962C8B-B14F-4D97-AF65-F5344CB8AC3E}">
        <p14:creationId xmlns:p14="http://schemas.microsoft.com/office/powerpoint/2010/main" val="2742524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BB413-F6E6-4D94-BAC5-0FA80FD4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41" y="345682"/>
            <a:ext cx="10966709" cy="58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2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BC9080-0125-463A-A718-53C6A058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46374-748C-49CD-873B-5408A7EE4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Help window or </a:t>
            </a:r>
            <a:r>
              <a:rPr lang="en-US" dirty="0">
                <a:hlinkClick r:id="rId2"/>
              </a:rPr>
              <a:t>rdocumentation.org</a:t>
            </a:r>
            <a:r>
              <a:rPr lang="en-US" dirty="0"/>
              <a:t> – provide R resources and help pages for all base R functions and packages.</a:t>
            </a:r>
          </a:p>
          <a:p>
            <a:r>
              <a:rPr lang="en-US" dirty="0"/>
              <a:t>Stack Overflow for questions and answers</a:t>
            </a:r>
          </a:p>
          <a:p>
            <a:r>
              <a:rPr lang="en-US" dirty="0">
                <a:hlinkClick r:id="rId3"/>
              </a:rPr>
              <a:t>R-bloggers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r4stats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r-statistics</a:t>
            </a:r>
            <a:r>
              <a:rPr lang="en-US" dirty="0"/>
              <a:t> for R news and tutorials</a:t>
            </a:r>
          </a:p>
          <a:p>
            <a:r>
              <a:rPr lang="en-US" dirty="0"/>
              <a:t>Data visualization - </a:t>
            </a:r>
            <a:r>
              <a:rPr lang="en-US" dirty="0">
                <a:hlinkClick r:id="rId6"/>
              </a:rPr>
              <a:t>flowingdata.com</a:t>
            </a:r>
            <a:endParaRPr lang="en-US" dirty="0"/>
          </a:p>
          <a:p>
            <a:r>
              <a:rPr lang="en-US" altLang="en-US" dirty="0"/>
              <a:t>Free online courses: </a:t>
            </a:r>
            <a:r>
              <a:rPr lang="en-US" altLang="en-US" dirty="0" err="1">
                <a:hlinkClick r:id="rId7"/>
              </a:rPr>
              <a:t>DataCamp</a:t>
            </a:r>
            <a:r>
              <a:rPr lang="en-US" altLang="en-US" dirty="0"/>
              <a:t>, </a:t>
            </a:r>
            <a:r>
              <a:rPr lang="en-US" altLang="en-US" dirty="0">
                <a:hlinkClick r:id="rId8"/>
              </a:rPr>
              <a:t>EdX</a:t>
            </a:r>
            <a:endParaRPr lang="en-US" altLang="en-US" dirty="0"/>
          </a:p>
          <a:p>
            <a:r>
              <a:rPr lang="en-US" altLang="en-US" dirty="0"/>
              <a:t>Fox, J. (2005). R commander: A basic-statistics user interface to R. </a:t>
            </a:r>
            <a:r>
              <a:rPr lang="en-US" altLang="en-US" i="1" dirty="0"/>
              <a:t>Journal of Statistical  Software</a:t>
            </a:r>
            <a:r>
              <a:rPr lang="en-US" altLang="en-US" dirty="0"/>
              <a:t>. 14, (9), 1-42. </a:t>
            </a:r>
          </a:p>
          <a:p>
            <a:r>
              <a:rPr lang="en-US" altLang="en-US" dirty="0" err="1"/>
              <a:t>Teetor</a:t>
            </a:r>
            <a:r>
              <a:rPr lang="en-US" altLang="en-US" dirty="0"/>
              <a:t>, P. (2011).  </a:t>
            </a:r>
            <a:r>
              <a:rPr lang="en-US" altLang="en-US" i="1" dirty="0"/>
              <a:t>25 Recipes for Getting Started with R. </a:t>
            </a:r>
            <a:r>
              <a:rPr lang="en-US" altLang="en-US" dirty="0"/>
              <a:t>Sebastopol, CA: O</a:t>
            </a:r>
            <a:r>
              <a:rPr lang="ja-JP" altLang="en-US" dirty="0"/>
              <a:t>’</a:t>
            </a:r>
            <a:r>
              <a:rPr lang="en-US" altLang="ja-JP" dirty="0"/>
              <a:t>Reilly Media Inc. </a:t>
            </a:r>
          </a:p>
          <a:p>
            <a:r>
              <a:rPr lang="en-US" altLang="en-US" dirty="0" err="1"/>
              <a:t>Teetor</a:t>
            </a:r>
            <a:r>
              <a:rPr lang="en-US" altLang="en-US" dirty="0"/>
              <a:t>, P. (2011). </a:t>
            </a:r>
            <a:r>
              <a:rPr lang="en-US" altLang="en-US" i="1" dirty="0"/>
              <a:t>R cookbook. </a:t>
            </a:r>
            <a:r>
              <a:rPr lang="en-US" altLang="en-US" dirty="0"/>
              <a:t>Sebastopol, CA: O</a:t>
            </a:r>
            <a:r>
              <a:rPr lang="ja-JP" altLang="en-US" dirty="0"/>
              <a:t>’</a:t>
            </a:r>
            <a:r>
              <a:rPr lang="en-US" altLang="ja-JP" dirty="0"/>
              <a:t>Reilly Media Inc. </a:t>
            </a:r>
          </a:p>
          <a:p>
            <a:r>
              <a:rPr lang="en-US" altLang="en-US" dirty="0"/>
              <a:t>Crowley, M. J. (2007). </a:t>
            </a:r>
            <a:r>
              <a:rPr lang="en-US" altLang="en-US" i="1" dirty="0"/>
              <a:t>The R Book.</a:t>
            </a:r>
            <a:r>
              <a:rPr lang="en-US" altLang="en-US" dirty="0"/>
              <a:t> Chichester, New England: John Wiley &amp; Sons, Ltd.</a:t>
            </a:r>
          </a:p>
          <a:p>
            <a:r>
              <a:rPr lang="en-US" b="1" dirty="0"/>
              <a:t>A Google search will provide millions of sites for addition R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0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Approach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/>
              <a:t>In this training will cover </a:t>
            </a:r>
            <a:r>
              <a:rPr lang="en-US" sz="2600" b="1" dirty="0"/>
              <a:t>data management </a:t>
            </a:r>
            <a:r>
              <a:rPr lang="en-US" sz="2600" dirty="0"/>
              <a:t>principles &amp; </a:t>
            </a:r>
            <a:r>
              <a:rPr lang="en-US" sz="2600" b="1" dirty="0"/>
              <a:t>data visualization </a:t>
            </a:r>
            <a:r>
              <a:rPr lang="en-US" sz="2600" dirty="0"/>
              <a:t>methods in R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r>
              <a:rPr lang="en-US" sz="2600" dirty="0"/>
              <a:t>Slides  -&gt;  </a:t>
            </a:r>
          </a:p>
          <a:p>
            <a:r>
              <a:rPr lang="en-US" sz="2600" dirty="0"/>
              <a:t>Example R script  -&gt;  </a:t>
            </a:r>
          </a:p>
          <a:p>
            <a:r>
              <a:rPr lang="en-US" sz="2600" dirty="0"/>
              <a:t>Exercise R script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446519"/>
            <a:ext cx="365760" cy="36576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20EF26-1E39-4F64-8236-ED355D8069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AutoShape 6" descr="Image result for tidyvers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993" y="2286000"/>
            <a:ext cx="5476875" cy="18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6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6BA91-6D9A-4C47-9E9E-78733FD6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going on with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3DC25-308A-4B62-A0FD-3E249A577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“Every 2 days we create as much information as we did from the dawn of civilization up until 2003” – Eric Schmidt</a:t>
            </a:r>
          </a:p>
          <a:p>
            <a:r>
              <a:rPr lang="en-US" dirty="0"/>
              <a:t>Mark Zuckerberg noted that billion pieces of content are shared via Facebook’s Open Graph daily – Facebook earnings call, July 2012</a:t>
            </a:r>
          </a:p>
          <a:p>
            <a:r>
              <a:rPr lang="en-US" dirty="0"/>
              <a:t>“1.5 million more data-savvy managers are needed to take full advantage of big data in the United States” – McKinsey &amp;Co.</a:t>
            </a:r>
          </a:p>
          <a:p>
            <a:r>
              <a:rPr lang="en-US" dirty="0"/>
              <a:t>A survey reported that more than 37.5% of large organizations said that analyzing big data is their biggest challenge – </a:t>
            </a:r>
            <a:r>
              <a:rPr lang="en-US" dirty="0" err="1"/>
              <a:t>RainStor</a:t>
            </a:r>
            <a:r>
              <a:rPr lang="en-US" dirty="0"/>
              <a:t>, August 2012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2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B5F4-CEAB-4C75-8E31-88D3B42B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59865-6777-4C37-99E6-5E4357C84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10125" cy="4498975"/>
          </a:xfrm>
        </p:spPr>
        <p:txBody>
          <a:bodyPr/>
          <a:lstStyle/>
          <a:p>
            <a:r>
              <a:rPr lang="en-US" dirty="0"/>
              <a:t>Data science applies the scientific method of analyzing data</a:t>
            </a:r>
          </a:p>
          <a:p>
            <a:endParaRPr lang="en-US" dirty="0"/>
          </a:p>
          <a:p>
            <a:r>
              <a:rPr lang="en-US" dirty="0"/>
              <a:t>It lies at the intersection of several disciplines</a:t>
            </a:r>
          </a:p>
          <a:p>
            <a:endParaRPr lang="en-US" dirty="0"/>
          </a:p>
          <a:p>
            <a:r>
              <a:rPr lang="en-US" dirty="0"/>
              <a:t>It draws on domain specific knowledge that makes the analysis of Big Data possible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BE420-DF75-4864-81B8-43E449631D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096000" y="1690688"/>
            <a:ext cx="5054860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430-D4E2-43B9-88C6-FF0E4FD8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Levels of Expertise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8A473E-2CBD-43F4-84CA-4D13127A5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104643" y="1826307"/>
            <a:ext cx="9982713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2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7FA7D6E-EE98-4069-8CCE-8140CB69302F}" vid="{796CF68A-3AA5-4B64-B6A8-8B8FBE59EF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2373</Words>
  <Application>Microsoft Office PowerPoint</Application>
  <PresentationFormat>Widescreen</PresentationFormat>
  <Paragraphs>280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Lucida Sans Unicode</vt:lpstr>
      <vt:lpstr>Source Code Pro</vt:lpstr>
      <vt:lpstr>Source Sans Pro</vt:lpstr>
      <vt:lpstr>Wingdings</vt:lpstr>
      <vt:lpstr>Office Theme</vt:lpstr>
      <vt:lpstr>PowerPoint Presentation</vt:lpstr>
      <vt:lpstr>PowerPoint Presentation</vt:lpstr>
      <vt:lpstr>Pre-assessment – skill level</vt:lpstr>
      <vt:lpstr>Pre-training assessment:  Biggest Fears with learning R?</vt:lpstr>
      <vt:lpstr>Don’t Worry </vt:lpstr>
      <vt:lpstr>Training Approach   </vt:lpstr>
      <vt:lpstr>What is going on with data?</vt:lpstr>
      <vt:lpstr>What is data science?</vt:lpstr>
      <vt:lpstr>Levels of Expertise</vt:lpstr>
      <vt:lpstr>Data Scientist Control Cycle</vt:lpstr>
      <vt:lpstr>For every job there is a tool</vt:lpstr>
      <vt:lpstr>For every job there is a tool</vt:lpstr>
      <vt:lpstr>Machine vs human</vt:lpstr>
      <vt:lpstr>Introduction to R</vt:lpstr>
      <vt:lpstr>Uses of R</vt:lpstr>
      <vt:lpstr>Data Formats R can read</vt:lpstr>
      <vt:lpstr>R vs. Excel</vt:lpstr>
      <vt:lpstr>Pre-assessment – analytical tools</vt:lpstr>
      <vt:lpstr>R/RStudio and Excel </vt:lpstr>
      <vt:lpstr>Visualizations in R</vt:lpstr>
      <vt:lpstr>R vs. Python</vt:lpstr>
      <vt:lpstr>R we ready?</vt:lpstr>
      <vt:lpstr>Advantage of R</vt:lpstr>
      <vt:lpstr>Data Formats R can read</vt:lpstr>
      <vt:lpstr>Why do data types matter?</vt:lpstr>
      <vt:lpstr>RStudio</vt:lpstr>
      <vt:lpstr>RStudio Interface</vt:lpstr>
      <vt:lpstr>RStudio Interface</vt:lpstr>
      <vt:lpstr>Remember</vt:lpstr>
      <vt:lpstr>Working with R: Comments</vt:lpstr>
      <vt:lpstr>Working with R: Executing</vt:lpstr>
      <vt:lpstr>Working with R: variables</vt:lpstr>
      <vt:lpstr>Setting up working directory</vt:lpstr>
      <vt:lpstr>Ease of analysis</vt:lpstr>
      <vt:lpstr>Ridiculous syntax quirks you’ll want to know</vt:lpstr>
      <vt:lpstr>wRangling Data</vt:lpstr>
      <vt:lpstr>aRRgh… do we need to understand R structures</vt:lpstr>
      <vt:lpstr>Data Structures</vt:lpstr>
      <vt:lpstr>Data Structures </vt:lpstr>
      <vt:lpstr>Data Structures: Vector </vt:lpstr>
      <vt:lpstr>Data Structures: Matrix </vt:lpstr>
      <vt:lpstr>Data structures: List</vt:lpstr>
      <vt:lpstr>Factors in R</vt:lpstr>
      <vt:lpstr>R Packages </vt:lpstr>
      <vt:lpstr>R Packages</vt:lpstr>
      <vt:lpstr>Tidyverse</vt:lpstr>
      <vt:lpstr>YouR Turn</vt:lpstr>
      <vt:lpstr>Data Manipulation using dplyr</vt:lpstr>
      <vt:lpstr>Data Manipulation using dplyr</vt:lpstr>
      <vt:lpstr>Data Manipulation using dplyr</vt:lpstr>
      <vt:lpstr>Merging datasets</vt:lpstr>
      <vt:lpstr>Exporting final dataset </vt:lpstr>
      <vt:lpstr>Time for practical examples and exercises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Agedew, Abraham (CDC/DDPHSIS/CGH/DGHT) (CTR)</dc:creator>
  <cp:lastModifiedBy>Agedew, Abraham (CDC/DDPHSIS/CGH/DGHT) (CTR)</cp:lastModifiedBy>
  <cp:revision>9</cp:revision>
  <dcterms:created xsi:type="dcterms:W3CDTF">2019-12-08T21:13:57Z</dcterms:created>
  <dcterms:modified xsi:type="dcterms:W3CDTF">2019-12-09T07:16:35Z</dcterms:modified>
</cp:coreProperties>
</file>